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818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6" name="Shape 96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8" name="Shape 168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>
            <p:ph idx="2" type="sldImg"/>
          </p:nvPr>
        </p:nvSpPr>
        <p:spPr>
          <a:xfrm>
            <a:off x="1147175" y="697225"/>
            <a:ext cx="4588200" cy="3486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688175" y="4415775"/>
            <a:ext cx="5505300" cy="41835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x="1147175" y="697225"/>
            <a:ext cx="4588200" cy="3486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688175" y="4415775"/>
            <a:ext cx="5505300" cy="41835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8" name="Shape 108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4" name="Shape 114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idx="1" type="body"/>
          </p:nvPr>
        </p:nvSpPr>
        <p:spPr>
          <a:xfrm>
            <a:off x="688175" y="4415775"/>
            <a:ext cx="5505425" cy="418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4" name="Shape 144"/>
          <p:cNvSpPr/>
          <p:nvPr>
            <p:ph idx="2" type="sldImg"/>
          </p:nvPr>
        </p:nvSpPr>
        <p:spPr>
          <a:xfrm>
            <a:off x="1147175" y="697225"/>
            <a:ext cx="4588075" cy="348615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x="1219200" y="838200"/>
            <a:ext cx="6781800" cy="2559050"/>
          </a:xfrm>
          <a:prstGeom prst="rect">
            <a:avLst/>
          </a:prstGeom>
          <a:noFill/>
          <a:ln>
            <a:noFill/>
          </a:ln>
        </p:spPr>
        <p:txBody>
          <a:bodyPr anchorCtr="1" anchor="b" bIns="91425" lIns="91425" rIns="91425" wrap="square" tIns="91425"/>
          <a:lstStyle>
            <a:lvl1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62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1371600" y="3733800"/>
            <a:ext cx="6400800" cy="1873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8434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0" type="dt"/>
          </p:nvPr>
        </p:nvSpPr>
        <p:spPr>
          <a:xfrm>
            <a:off x="536575" y="6248400"/>
            <a:ext cx="20542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251200" y="6248400"/>
            <a:ext cx="2887662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788150" y="6257925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533400" y="1828800"/>
            <a:ext cx="40005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0955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8669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875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31445" lvl="4" marL="20574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31445" lvl="5" marL="25146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31445" lvl="6" marL="29718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31445" lvl="7" marL="34290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31445" lvl="8" marL="38862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2" type="body"/>
          </p:nvPr>
        </p:nvSpPr>
        <p:spPr>
          <a:xfrm>
            <a:off x="4686300" y="1828800"/>
            <a:ext cx="40005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0955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8669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5875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143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31445" lvl="4" marL="20574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31445" lvl="5" marL="25146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31445" lvl="6" marL="29718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31445" lvl="7" marL="34290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31445" lvl="8" marL="38862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1" i="0" sz="40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5262" lvl="0" marL="342900" marR="0" rtl="0" algn="l"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8434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 rot="5400000">
            <a:off x="4970463" y="2151063"/>
            <a:ext cx="5394325" cy="20383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 rot="5400000">
            <a:off x="817562" y="188912"/>
            <a:ext cx="5394325" cy="59626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5262" lvl="0" marL="342900" marR="0" rtl="0" algn="l"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8434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 rot="5400000">
            <a:off x="2590800" y="-228600"/>
            <a:ext cx="4038600" cy="81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5262" lvl="0" marL="342900" marR="0" rtl="0" algn="l"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8434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1" name="Shape 5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20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1" i="0" sz="20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05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018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20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1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320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65735" lvl="2" marL="11430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ct val="54999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27000" lvl="3" marL="16002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42239" lvl="4" marL="20574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42239" lvl="5" marL="25146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42239" lvl="6" marL="29718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42240" lvl="7" marL="34290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42240" lvl="8" marL="38862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1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0320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65735" lvl="2" marL="11430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ct val="54999"/>
              <a:buFont typeface="Noto Sans Symbols"/>
              <a:buChar char="■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27000" lvl="3" marL="1600200" marR="0" rtl="0" algn="l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42239" lvl="4" marL="20574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42239" lvl="5" marL="25146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42239" lvl="6" marL="29718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42240" lvl="7" marL="34290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42240" lvl="8" marL="3886200" marR="0" rtl="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hape 6"/>
          <p:cNvGrpSpPr/>
          <p:nvPr/>
        </p:nvGrpSpPr>
        <p:grpSpPr>
          <a:xfrm>
            <a:off x="381000" y="457200"/>
            <a:ext cx="8397875" cy="5562600"/>
            <a:chOff x="381000" y="457200"/>
            <a:chExt cx="8397875" cy="5562600"/>
          </a:xfrm>
        </p:grpSpPr>
        <p:sp>
          <p:nvSpPr>
            <p:cNvPr id="7" name="Shape 7"/>
            <p:cNvSpPr txBox="1"/>
            <p:nvPr/>
          </p:nvSpPr>
          <p:spPr>
            <a:xfrm>
              <a:off x="381000" y="457200"/>
              <a:ext cx="8397875" cy="5562600"/>
            </a:xfrm>
            <a:prstGeom prst="rect">
              <a:avLst/>
            </a:prstGeom>
            <a:solidFill>
              <a:schemeClr val="dk2"/>
            </a:solidFill>
            <a:ln cap="flat" cmpd="sng" w="50800">
              <a:solidFill>
                <a:schemeClr val="folHlink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ctr" bIns="45700" lIns="91425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8"/>
            <p:cNvSpPr txBox="1"/>
            <p:nvPr/>
          </p:nvSpPr>
          <p:spPr>
            <a:xfrm>
              <a:off x="452437" y="533400"/>
              <a:ext cx="8229600" cy="5410200"/>
            </a:xfrm>
            <a:prstGeom prst="rect">
              <a:avLst/>
            </a:prstGeom>
            <a:noFill/>
            <a:ln cap="flat" cmpd="sng" w="9525">
              <a:solidFill>
                <a:schemeClr val="folHlink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ctr" bIns="45700" lIns="91425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" name="Shape 9"/>
            <p:cNvCxnSpPr/>
            <p:nvPr/>
          </p:nvCxnSpPr>
          <p:spPr>
            <a:xfrm>
              <a:off x="914400" y="3581400"/>
              <a:ext cx="7315200" cy="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10" name="Shape 10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5262" lvl="0" marL="342900" marR="0" rtl="0" algn="l"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8434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536575" y="6248400"/>
            <a:ext cx="20542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3251200" y="6248400"/>
            <a:ext cx="2887662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6788150" y="6257925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Shape 22"/>
          <p:cNvGrpSpPr/>
          <p:nvPr/>
        </p:nvGrpSpPr>
        <p:grpSpPr>
          <a:xfrm>
            <a:off x="228600" y="228600"/>
            <a:ext cx="8686800" cy="5943600"/>
            <a:chOff x="228600" y="228600"/>
            <a:chExt cx="8686800" cy="5943600"/>
          </a:xfrm>
        </p:grpSpPr>
        <p:sp>
          <p:nvSpPr>
            <p:cNvPr id="23" name="Shape 23"/>
            <p:cNvSpPr txBox="1"/>
            <p:nvPr/>
          </p:nvSpPr>
          <p:spPr>
            <a:xfrm>
              <a:off x="228600" y="228600"/>
              <a:ext cx="8686800" cy="5943600"/>
            </a:xfrm>
            <a:prstGeom prst="rect">
              <a:avLst/>
            </a:prstGeom>
            <a:solidFill>
              <a:schemeClr val="dk2"/>
            </a:solidFill>
            <a:ln cap="flat" cmpd="sng" w="44450">
              <a:solidFill>
                <a:schemeClr val="folHlink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ctr" bIns="45700" lIns="91425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Shape 24"/>
            <p:cNvSpPr txBox="1"/>
            <p:nvPr/>
          </p:nvSpPr>
          <p:spPr>
            <a:xfrm>
              <a:off x="306387" y="306387"/>
              <a:ext cx="8529637" cy="5770562"/>
            </a:xfrm>
            <a:prstGeom prst="rect">
              <a:avLst/>
            </a:prstGeom>
            <a:solidFill>
              <a:schemeClr val="dk2"/>
            </a:solidFill>
            <a:ln cap="flat" cmpd="sng" w="9525">
              <a:solidFill>
                <a:schemeClr val="folHlink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ctr" bIns="45700" lIns="91425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" name="Shape 25"/>
            <p:cNvCxnSpPr/>
            <p:nvPr/>
          </p:nvCxnSpPr>
          <p:spPr>
            <a:xfrm>
              <a:off x="533400" y="1733550"/>
              <a:ext cx="8153400" cy="0"/>
            </a:xfrm>
            <a:prstGeom prst="straightConnector1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26" name="Shape 26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9144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3716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8288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5262" lvl="0" marL="342900" marR="0" rtl="0" algn="l"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  <a:defRPr b="0" i="0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8434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  <a:defRPr b="0" i="0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4478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065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2065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2065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2065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2065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85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ctrTitle"/>
          </p:nvPr>
        </p:nvSpPr>
        <p:spPr>
          <a:xfrm>
            <a:off x="1219200" y="838200"/>
            <a:ext cx="6781800" cy="255905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0" i="0" lang="en-US" sz="91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QUESTIONS</a:t>
            </a:r>
          </a:p>
        </p:txBody>
      </p:sp>
      <p:sp>
        <p:nvSpPr>
          <p:cNvPr id="99" name="Shape 99"/>
          <p:cNvSpPr txBox="1"/>
          <p:nvPr>
            <p:ph idx="1" type="subTitle"/>
          </p:nvPr>
        </p:nvSpPr>
        <p:spPr>
          <a:xfrm>
            <a:off x="1371600" y="3733800"/>
            <a:ext cx="6400800" cy="1873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en-US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 français</a:t>
            </a:r>
          </a:p>
        </p:txBody>
      </p:sp>
    </p:spTree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0" i="1" lang="en-US" sz="47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Is she talking to (à) the </a:t>
            </a:r>
            <a:r>
              <a:rPr i="1" lang="en-US" sz="4700"/>
              <a:t>girl</a:t>
            </a:r>
            <a:r>
              <a:rPr b="0" i="1" lang="en-US" sz="47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br>
              <a:rPr b="0" i="1" lang="en-US" sz="47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Intonation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Elle parle à la </a:t>
            </a:r>
            <a:r>
              <a:rPr lang="en-US" sz="3400">
                <a:solidFill>
                  <a:srgbClr val="FFFF00"/>
                </a:solidFill>
              </a:rPr>
              <a:t>fille</a:t>
            </a: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Est-ce qu’elle parle à la </a:t>
            </a:r>
            <a:r>
              <a:rPr lang="en-US" sz="3400">
                <a:solidFill>
                  <a:srgbClr val="FFFF00"/>
                </a:solidFill>
              </a:rPr>
              <a:t>fille</a:t>
            </a: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Inversion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Parle-t-elle à la </a:t>
            </a:r>
            <a:r>
              <a:rPr lang="en-US" sz="3400">
                <a:solidFill>
                  <a:srgbClr val="FFFF00"/>
                </a:solidFill>
              </a:rPr>
              <a:t>fille</a:t>
            </a: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9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9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i="1" lang="en-US" sz="4300"/>
              <a:t>2</a:t>
            </a:r>
            <a:r>
              <a:rPr b="0" i="1" lang="en-US" sz="43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Are we waiting for the teacher?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Intonation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Nous attendons le prof?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Est-ce que nous attendons le prof?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Inversion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Attendons-nous le prof?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None/>
            </a:pPr>
            <a:r>
              <a:t/>
            </a:r>
            <a:endParaRPr b="0" i="0" sz="3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6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i="1" lang="en-US" sz="3900"/>
              <a:t>3</a:t>
            </a:r>
            <a:r>
              <a:rPr b="0" i="1" lang="en-US" sz="39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.Do you (plural) like to study French?</a:t>
            </a:r>
            <a:br>
              <a:rPr b="0" i="1" lang="en-US" sz="39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</a:p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Intonation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Vous aimez étudier le français?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73666"/>
              <a:buFont typeface="Noto Sans Symbols"/>
              <a:buChar char="■"/>
            </a:pPr>
            <a:r>
              <a:rPr b="0" i="0" lang="en-US" sz="3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Est-ce que vous aimez </a:t>
            </a: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étudier …?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Inversion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Aimez-vous étudier le français?</a:t>
            </a:r>
          </a:p>
          <a:p>
            <a:pPr indent="-342900" lvl="0" marL="342900" marR="0" rtl="0" algn="l">
              <a:spcBef>
                <a:spcPts val="6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6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br>
              <a:rPr b="0" i="1" lang="en-US" sz="57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i="1" lang="en-US" sz="5700"/>
              <a:t>4</a:t>
            </a:r>
            <a:r>
              <a:rPr b="0" i="1" lang="en-US" sz="57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Does he like to sing?</a:t>
            </a:r>
          </a:p>
        </p:txBody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Intonation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Il aime chanter?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b="0" i="0" lang="en-US" sz="3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Est-ce qu’il aime chanter?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78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9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Inversion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6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3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Aime-t-il chanter?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"/>
                                        <p:tgtEl>
                                          <p:spTgt spid="1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x="533275" y="1616075"/>
            <a:ext cx="8153400" cy="433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Vous mangez au resto. </a:t>
            </a:r>
            <a:r>
              <a:rPr lang="en-US" sz="2900" u="sng">
                <a:solidFill>
                  <a:srgbClr val="00FFFF"/>
                </a:solidFill>
              </a:rPr>
              <a:t>Est-ce que vous mangez au resto.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Ils adorent les devoirs. __________________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La biologie est difficile. __________________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Tu travailles. __________________________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Elles cherchent le prof. _________________</a:t>
            </a:r>
          </a:p>
          <a:p>
            <a:pPr indent="-412750" lvl="0" marL="457200" rtl="0">
              <a:spcBef>
                <a:spcPts val="0"/>
              </a:spcBef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Vous arrivez demain. </a:t>
            </a:r>
            <a:r>
              <a:rPr lang="en-US" sz="2900" u="sng">
                <a:solidFill>
                  <a:srgbClr val="00FFFF"/>
                </a:solidFill>
              </a:rPr>
              <a:t>Arrivez-vous demain.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Pierre voyage beaucoup. ________________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L’etudiante oublie le livre. _______________</a:t>
            </a: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100000"/>
              <a:buAutoNum type="arabicPeriod"/>
            </a:pPr>
            <a:r>
              <a:rPr lang="en-US" sz="2900">
                <a:solidFill>
                  <a:srgbClr val="00FFFF"/>
                </a:solidFill>
              </a:rPr>
              <a:t>Ils n’habitent pas au Canada. ___________</a:t>
            </a:r>
          </a:p>
        </p:txBody>
      </p:sp>
      <p:sp>
        <p:nvSpPr>
          <p:cNvPr id="177" name="Shape 177"/>
          <p:cNvSpPr txBox="1"/>
          <p:nvPr>
            <p:ph type="title"/>
          </p:nvPr>
        </p:nvSpPr>
        <p:spPr>
          <a:xfrm>
            <a:off x="159175" y="473075"/>
            <a:ext cx="85275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br>
              <a:rPr b="0" i="1" lang="en-US" sz="57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i="1" lang="en-US" sz="3600"/>
              <a:t>Make questions out of these statements. Use est-ce que/qu’ for 1-5 and inversion in 6-9.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-US"/>
              <a:t>Your turn!</a:t>
            </a:r>
          </a:p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495300" y="1616075"/>
            <a:ext cx="8153400" cy="40386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Make 5  yes/no questions in your notes for someone in the class. Think about questions that you would like to ask. Once finished find a partner and ask them your questions and write down their answer.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100"/>
          </a:p>
          <a:p>
            <a:pPr lvl="0">
              <a:spcBef>
                <a:spcPts val="0"/>
              </a:spcBef>
              <a:buNone/>
            </a:pPr>
            <a:r>
              <a:rPr b="1" i="1" lang="en-US"/>
              <a:t>Example</a:t>
            </a:r>
            <a:r>
              <a:rPr b="1" lang="en-US"/>
              <a:t>: </a:t>
            </a:r>
          </a:p>
          <a:p>
            <a:pPr indent="0" lvl="0" marL="147637" rtl="0">
              <a:spcBef>
                <a:spcPts val="0"/>
              </a:spcBef>
              <a:buNone/>
            </a:pPr>
            <a:r>
              <a:rPr lang="en-US"/>
              <a:t>Est-ce que tu as une soeur?</a:t>
            </a:r>
          </a:p>
          <a:p>
            <a:pPr indent="0" lvl="0" marL="147637">
              <a:spcBef>
                <a:spcPts val="0"/>
              </a:spcBef>
              <a:buNone/>
            </a:pPr>
            <a:r>
              <a:rPr lang="en-US"/>
              <a:t>Aimes-tu danser?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0" i="0" lang="en-US" sz="60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TYPES OF QUESTIONS</a:t>
            </a:r>
          </a:p>
        </p:txBody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533400" y="1815025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7662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TWO: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None/>
            </a:pPr>
            <a:r>
              <a:t/>
            </a:r>
            <a:endParaRPr b="0" i="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718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■"/>
            </a:pPr>
            <a:r>
              <a:rPr b="1" i="0" lang="en-US" u="none" cap="none" strike="noStrike">
                <a:solidFill>
                  <a:srgbClr val="FFFF00"/>
                </a:solidFill>
              </a:rPr>
              <a:t>YES/NO QUESTIONS</a:t>
            </a:r>
          </a:p>
          <a:p>
            <a:pPr indent="-273050" lvl="4" marL="2057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Noto Sans Symbols"/>
              <a:buChar char="▪"/>
            </a:pPr>
            <a:r>
              <a:rPr b="1" i="0" lang="en-US" sz="2400" u="none" cap="none" strike="noStrike">
                <a:solidFill>
                  <a:schemeClr val="lt1"/>
                </a:solidFill>
              </a:rPr>
              <a:t>EX.  Do you like to swim?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None/>
            </a:pPr>
            <a:r>
              <a:t/>
            </a:r>
            <a:endParaRPr b="0" i="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718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■"/>
            </a:pPr>
            <a:r>
              <a:rPr b="0" i="0" lang="en-US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INFORMATION QUESTIONS</a:t>
            </a:r>
          </a:p>
          <a:p>
            <a:pPr indent="-273050" lvl="4" marL="2057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Noto Sans Symbols"/>
              <a:buChar char="▪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EX. 	How do you swim?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2400"/>
              <a:t>Today we are learning about yes/no questions.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ct val="25000"/>
              <a:buFont typeface="Times New Roman"/>
              <a:buNone/>
            </a:pPr>
            <a:r>
              <a:rPr b="0" i="0" lang="en-US" sz="4800" u="none" cap="none" strike="noStrike">
                <a:solidFill>
                  <a:srgbClr val="00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Ways to write questions in French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3 ways: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1.  Intonation 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2.  Est-ce que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3. Inversion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imes New Roman"/>
              <a:buNone/>
            </a:pPr>
            <a:r>
              <a:rPr b="0" i="0" lang="en-US" sz="8800" u="none" cap="none" strike="no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Intonation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Voice rises at the end (not louder)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Word order: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Subject + conjugated verb + rest of sentence?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Example:  Do you swim?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Tu nages?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0" i="0" lang="en-US" sz="66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EST-CE QUE</a:t>
            </a:r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Becomes  </a:t>
            </a:r>
            <a:r>
              <a:rPr b="0" i="0" lang="en-US" sz="31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est-ce qu’  (</a:t>
            </a:r>
            <a:r>
              <a:rPr lang="en-US">
                <a:solidFill>
                  <a:srgbClr val="FFFF00"/>
                </a:solidFill>
              </a:rPr>
              <a:t>with a </a:t>
            </a:r>
            <a:r>
              <a:rPr b="0" i="0" lang="en-US" sz="31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vowel/”h”)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 direct English translation (Is-it that/do/does…)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Word order: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 + subject + conjugated verb + rest of sentence?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Example: Do you swim?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 tu nages?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0" i="0" lang="en-US" sz="72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INVERSION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Invert the </a:t>
            </a:r>
            <a:r>
              <a:rPr b="0" i="0" lang="en-US" sz="31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conjugated verb and subject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1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Word order: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Conjugated verb–subject + rest of sentence?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Example: Do you swim?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Nages-tu?</a:t>
            </a:r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2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Cont…  </a:t>
            </a:r>
            <a:r>
              <a:rPr b="0" i="0" lang="en-US" sz="80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INVERSION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Must insert a </a:t>
            </a:r>
            <a:r>
              <a:rPr b="0" i="0" lang="en-US" sz="31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-t</a:t>
            </a:r>
            <a:r>
              <a:rPr lang="en-US">
                <a:solidFill>
                  <a:srgbClr val="FFFF00"/>
                </a:solidFill>
              </a:rPr>
              <a:t>-</a:t>
            </a:r>
            <a:r>
              <a:rPr b="0" i="0" lang="en-US" sz="31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between the </a:t>
            </a:r>
            <a:r>
              <a:rPr b="0" i="0" lang="en-US" sz="31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conjugated verb and subject </a:t>
            </a:r>
            <a:r>
              <a:rPr b="0" i="0" lang="en-US" sz="3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if the verb ends with a vowel and the subject begins with a  vowel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31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Example:  Does he swim?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Nag</a:t>
            </a:r>
            <a:r>
              <a:rPr b="0" i="0" lang="en-US" sz="2600" u="sng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-US">
                <a:solidFill>
                  <a:srgbClr val="00FFFF"/>
                </a:solidFill>
              </a:rPr>
              <a:t> </a:t>
            </a: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–</a:t>
            </a:r>
            <a:r>
              <a:rPr b="0" i="0" lang="en-US" sz="26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b="0" i="0" lang="en-US" sz="2600" u="sng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l?  </a:t>
            </a:r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None/>
            </a:pPr>
            <a:r>
              <a:t/>
            </a:r>
            <a:endParaRPr b="0" i="0" sz="26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Times New Roman"/>
              <a:buNone/>
            </a:pPr>
            <a:r>
              <a:rPr b="0" i="0" lang="en-US" sz="80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Examples</a:t>
            </a:r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Noto Sans Symbols"/>
              <a:buChar char="■"/>
            </a:pP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Do you dance well?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Intonation: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Tu danses bien?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Est-ce que: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Est-ce que tu danses bien?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SzPct val="64999"/>
              <a:buFont typeface="Noto Sans Symbols"/>
              <a:buChar char="■"/>
            </a:pPr>
            <a:r>
              <a:rPr b="0" i="0" lang="en-US" sz="2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Inversion: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55000"/>
              <a:buFont typeface="Noto Sans Symbols"/>
              <a:buChar char="■"/>
            </a:pPr>
            <a:r>
              <a:rPr b="0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Danses–tu bien?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Times New Roman"/>
              <a:buNone/>
            </a:pPr>
            <a:r>
              <a:rPr b="1" i="0" lang="en-US" sz="6000" u="none" cap="none" strike="noStrike">
                <a:solidFill>
                  <a:schemeClr val="l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Exemples</a:t>
            </a:r>
          </a:p>
        </p:txBody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495300" y="1696150"/>
            <a:ext cx="8153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590550" lvl="0" marL="5905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1. Is she talking to (à) the </a:t>
            </a:r>
            <a:r>
              <a:rPr i="1" lang="en-US" sz="3500"/>
              <a:t>girl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indent="0" lvl="0" marL="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i="1" lang="en-US" sz="3500"/>
              <a:t>2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Are we waiting for the teacher?</a:t>
            </a:r>
          </a:p>
          <a:p>
            <a:pPr indent="0" lvl="0" marL="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 i="1" sz="3500"/>
          </a:p>
          <a:p>
            <a:pPr indent="-590550" lvl="0" marL="59055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i="1" lang="en-US" sz="3500"/>
              <a:t>3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.Do you (plural) like to study French?</a:t>
            </a:r>
          </a:p>
          <a:p>
            <a:pPr indent="-590550" lvl="0" marL="59055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t/>
            </a:r>
            <a:endParaRPr i="1" sz="3500"/>
          </a:p>
          <a:p>
            <a:pPr indent="-590550" lvl="0" marL="59055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i="1" lang="en-US" sz="3500"/>
              <a:t>4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Does he like to sing?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